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5143500" cx="9144000"/>
  <p:notesSz cx="6858000" cy="9144000"/>
  <p:embeddedFontLst>
    <p:embeddedFont>
      <p:font typeface="Roboto Mon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C0E76E-35F0-45AE-B875-A7FA933A5C42}">
  <a:tblStyle styleId="{E4C0E76E-35F0-45AE-B875-A7FA933A5C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RobotoMono-regular.fntdata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Mono-italic.fntdata"/><Relationship Id="rId47" Type="http://schemas.openxmlformats.org/officeDocument/2006/relationships/font" Target="fonts/RobotoMono-bold.fntdata"/><Relationship Id="rId49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90cb1c21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d90cb1c21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d90cb1c21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d90cb1c21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90cb1c21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90cb1c21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90cb1c21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90cb1c21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d90cb1c21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d90cb1c21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90cb1c21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d90cb1c21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d90cb1c21b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d90cb1c21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d90cb1c21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d90cb1c21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90cb1c21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d90cb1c21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90cb1c21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d90cb1c21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d90cb1c21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d90cb1c21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351f20402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351f20402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90cb1c21b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d90cb1c21b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d90cb1c21b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d90cb1c21b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d90cb1c21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d90cb1c21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d90cb1c21b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d90cb1c21b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90cb1c21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90cb1c21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90cb1c21b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90cb1c21b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90cb1c21b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d90cb1c21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9bd9dbe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9bd9dbe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39bd9dbe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39bd9dbe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d90cb1c21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d90cb1c21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9bd9dbe2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39bd9dbe2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39bd9dbe2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39bd9dbe2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9bd9dbe2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39bd9dbe2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d90cb1c21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d90cb1c21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90cb1c21b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d90cb1c21b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d90cb1c21b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d90cb1c21b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d90cb1c21b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d90cb1c21b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d90cb1c21b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d90cb1c21b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90cb1c21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90cb1c21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d90cb1c21b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d90cb1c21b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90cb1c21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90cb1c21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93e6aac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93e6aac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90cb1c21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90cb1c21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d90cb1c21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d90cb1c21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90cb1c21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90cb1c21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35268787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35268787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oxylabs.io/blog/concurrency-vs-parallelism" TargetMode="External"/><Relationship Id="rId4" Type="http://schemas.openxmlformats.org/officeDocument/2006/relationships/hyperlink" Target="https://www.youtube.com/watch?v=RlM9AfWf1WU" TargetMode="External"/><Relationship Id="rId11" Type="http://schemas.openxmlformats.org/officeDocument/2006/relationships/hyperlink" Target="https://www.simplilearn.com/tutorials/jmeter-tutorial/jmeter-performance-testing" TargetMode="External"/><Relationship Id="rId10" Type="http://schemas.openxmlformats.org/officeDocument/2006/relationships/hyperlink" Target="https://medium.com/@khushigupta6121/nginx-the-swiss-army-knife-of-web-servers-b8b6b7892829" TargetMode="External"/><Relationship Id="rId9" Type="http://schemas.openxmlformats.org/officeDocument/2006/relationships/hyperlink" Target="https://www.youtube.com/watch?v=gMtchRodC2I" TargetMode="External"/><Relationship Id="rId5" Type="http://schemas.openxmlformats.org/officeDocument/2006/relationships/hyperlink" Target="https://www.youtube.com/watch?v=Jznz6pYFT30" TargetMode="External"/><Relationship Id="rId6" Type="http://schemas.openxmlformats.org/officeDocument/2006/relationships/hyperlink" Target="https://tenthousandmeters.com/blog/python-behind-the-scenes-12-how-asyncawait-works-in-python/" TargetMode="External"/><Relationship Id="rId7" Type="http://schemas.openxmlformats.org/officeDocument/2006/relationships/hyperlink" Target="https://realpython.com/async-io-python/" TargetMode="External"/><Relationship Id="rId8" Type="http://schemas.openxmlformats.org/officeDocument/2006/relationships/hyperlink" Target="https://medium.com/brundas-tech-notes/apache-http-server-multi-process-architecture-8fb14438a2c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Lab 1: Scaling Web Servers</a:t>
            </a:r>
            <a:endParaRPr sz="51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Concurrent vs. Parallel Request Serving in Python</a:t>
            </a:r>
            <a:endParaRPr sz="2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Threaded Server - Limitations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350" y="1017725"/>
            <a:ext cx="3630442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Poor Performance under Load</a:t>
            </a:r>
            <a:r>
              <a:rPr b="1" lang="en" sz="1600">
                <a:solidFill>
                  <a:schemeClr val="dk1"/>
                </a:solidFill>
              </a:rPr>
              <a:t>:</a:t>
            </a:r>
            <a:r>
              <a:rPr lang="en" sz="1600">
                <a:solidFill>
                  <a:schemeClr val="dk1"/>
                </a:solidFill>
              </a:rPr>
              <a:t> The server is </a:t>
            </a:r>
            <a:r>
              <a:rPr b="1" lang="en" sz="1600">
                <a:solidFill>
                  <a:schemeClr val="dk1"/>
                </a:solidFill>
              </a:rPr>
              <a:t>blocked</a:t>
            </a:r>
            <a:r>
              <a:rPr lang="en" sz="1600">
                <a:solidFill>
                  <a:schemeClr val="dk1"/>
                </a:solidFill>
              </a:rPr>
              <a:t> while handling the request which becomes a bottleneck especially in IO tasks.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Not Scalable:</a:t>
            </a:r>
            <a:r>
              <a:rPr lang="en" sz="1600">
                <a:solidFill>
                  <a:schemeClr val="dk1"/>
                </a:solidFill>
              </a:rPr>
              <a:t> Cannot handle concurrent users.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 &amp; Parallelism</a:t>
            </a: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5099" y="458438"/>
            <a:ext cx="3251250" cy="422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5589875" y="4727550"/>
            <a:ext cx="267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Credits: bytebytego.com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Concurrent vs. Parallel Serving - </a:t>
            </a:r>
            <a:r>
              <a:rPr lang="en"/>
              <a:t>Concurrency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Concurrency m</a:t>
            </a:r>
            <a:r>
              <a:rPr lang="en" sz="1600">
                <a:solidFill>
                  <a:schemeClr val="dk1"/>
                </a:solidFill>
              </a:rPr>
              <a:t>anages </a:t>
            </a:r>
            <a:r>
              <a:rPr b="1" lang="en" sz="1600">
                <a:solidFill>
                  <a:schemeClr val="dk1"/>
                </a:solidFill>
              </a:rPr>
              <a:t>multiple tasks at the same time</a:t>
            </a:r>
            <a:r>
              <a:rPr lang="en" sz="1600">
                <a:solidFill>
                  <a:schemeClr val="dk1"/>
                </a:solidFill>
              </a:rPr>
              <a:t> within a </a:t>
            </a:r>
            <a:r>
              <a:rPr b="1" lang="en" sz="1600">
                <a:solidFill>
                  <a:schemeClr val="dk1"/>
                </a:solidFill>
              </a:rPr>
              <a:t>single thread</a:t>
            </a:r>
            <a:r>
              <a:rPr lang="en" sz="1600">
                <a:solidFill>
                  <a:schemeClr val="dk1"/>
                </a:solidFill>
              </a:rPr>
              <a:t> or process</a:t>
            </a:r>
            <a:r>
              <a:rPr lang="en" sz="1600">
                <a:solidFill>
                  <a:schemeClr val="dk1"/>
                </a:solidFill>
              </a:rPr>
              <a:t>. It gives the </a:t>
            </a:r>
            <a:r>
              <a:rPr b="1" lang="en" sz="1600">
                <a:solidFill>
                  <a:schemeClr val="dk1"/>
                </a:solidFill>
              </a:rPr>
              <a:t>illusion </a:t>
            </a:r>
            <a:r>
              <a:rPr lang="en" sz="1600">
                <a:solidFill>
                  <a:schemeClr val="dk1"/>
                </a:solidFill>
              </a:rPr>
              <a:t>of tasks running simultaneously.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Key Idea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Time Slicing/Context Switching:</a:t>
            </a:r>
            <a:r>
              <a:rPr lang="en" sz="1600">
                <a:solidFill>
                  <a:schemeClr val="dk1"/>
                </a:solidFill>
              </a:rPr>
              <a:t> The single thread rapidly switches between tasks, giving each a little bit of time. If one task is waiting (e.g., for I/O), the thread can switch to another task that's ready to run.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Concurrent vs. Parallel Serving - </a:t>
            </a:r>
            <a:r>
              <a:rPr lang="en"/>
              <a:t>Parallelism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Actually </a:t>
            </a:r>
            <a:r>
              <a:rPr b="1" lang="en" sz="1600">
                <a:solidFill>
                  <a:schemeClr val="dk1"/>
                </a:solidFill>
              </a:rPr>
              <a:t>executing multiple tasks simultaneously</a:t>
            </a:r>
            <a:r>
              <a:rPr lang="en" sz="1600">
                <a:solidFill>
                  <a:schemeClr val="dk1"/>
                </a:solidFill>
              </a:rPr>
              <a:t> by using </a:t>
            </a:r>
            <a:r>
              <a:rPr b="1" lang="en" sz="1600">
                <a:solidFill>
                  <a:schemeClr val="dk1"/>
                </a:solidFill>
              </a:rPr>
              <a:t>multiple cores or processors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True Simultaneous Execution:</a:t>
            </a:r>
            <a:r>
              <a:rPr lang="en" sz="1600">
                <a:solidFill>
                  <a:schemeClr val="dk1"/>
                </a:solidFill>
              </a:rPr>
              <a:t> Tasks are truly running at the </a:t>
            </a:r>
            <a:r>
              <a:rPr i="1" lang="en" sz="1600">
                <a:solidFill>
                  <a:schemeClr val="dk1"/>
                </a:solidFill>
              </a:rPr>
              <a:t>exact same time</a:t>
            </a:r>
            <a:r>
              <a:rPr lang="en" sz="1600">
                <a:solidFill>
                  <a:schemeClr val="dk1"/>
                </a:solidFill>
              </a:rPr>
              <a:t> on different processing units.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Requires Multiple Cores:</a:t>
            </a:r>
            <a:r>
              <a:rPr lang="en" sz="1600">
                <a:solidFill>
                  <a:schemeClr val="dk1"/>
                </a:solidFill>
              </a:rPr>
              <a:t> Parallelism needs hardware support – multiple CPU cores.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Choosing the Right Approach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Concurrency (for I/O-bound tasks)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Best for:</a:t>
            </a:r>
            <a:r>
              <a:rPr lang="en" sz="1400">
                <a:solidFill>
                  <a:schemeClr val="dk1"/>
                </a:solidFill>
              </a:rPr>
              <a:t> Tasks that involve a lot of waiting (I/O).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Why it works:</a:t>
            </a:r>
            <a:r>
              <a:rPr lang="en" sz="1400">
                <a:solidFill>
                  <a:schemeClr val="dk1"/>
                </a:solidFill>
              </a:rPr>
              <a:t> While one task is waiting for I/O, the thread can switch to another task that's ready to proceed. This maximizes the utilization of a single CPU core.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Python</a:t>
            </a:r>
            <a:r>
              <a:rPr b="1" lang="en" sz="1400">
                <a:solidFill>
                  <a:schemeClr val="dk1"/>
                </a:solidFill>
              </a:rPr>
              <a:t> </a:t>
            </a:r>
            <a:r>
              <a:rPr b="1"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asyncio</a:t>
            </a:r>
            <a:r>
              <a:rPr b="1"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library can be used to achieve concurrency.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Parallelism (for CPU-bound tasks)</a:t>
            </a:r>
            <a:endParaRPr b="1" sz="1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Best for:</a:t>
            </a:r>
            <a:r>
              <a:rPr lang="en" sz="1400">
                <a:solidFill>
                  <a:schemeClr val="dk1"/>
                </a:solidFill>
              </a:rPr>
              <a:t> Tasks that require heavy computation and utilize the CPU intensely.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Why it works:</a:t>
            </a:r>
            <a:r>
              <a:rPr lang="en" sz="1400">
                <a:solidFill>
                  <a:schemeClr val="dk1"/>
                </a:solidFill>
              </a:rPr>
              <a:t> Distributing the computational load across cores significantly speeds up processing.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Python's </a:t>
            </a:r>
            <a:r>
              <a:rPr b="1"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multiprocessing</a:t>
            </a:r>
            <a:r>
              <a:rPr lang="en" sz="1400">
                <a:solidFill>
                  <a:schemeClr val="dk1"/>
                </a:solidFill>
              </a:rPr>
              <a:t> library enables true parallelism.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Allows only </a:t>
            </a:r>
            <a:r>
              <a:rPr b="1" lang="en" sz="1400">
                <a:solidFill>
                  <a:schemeClr val="dk1"/>
                </a:solidFill>
              </a:rPr>
              <a:t>one thread</a:t>
            </a:r>
            <a:r>
              <a:rPr lang="en" sz="1400">
                <a:solidFill>
                  <a:schemeClr val="dk1"/>
                </a:solidFill>
              </a:rPr>
              <a:t> to execute Python bytecode at a time within a single process.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Limits true parallelism in </a:t>
            </a:r>
            <a:r>
              <a:rPr b="1" lang="en" sz="1400">
                <a:solidFill>
                  <a:schemeClr val="dk1"/>
                </a:solidFill>
              </a:rPr>
              <a:t>threads</a:t>
            </a:r>
            <a:r>
              <a:rPr lang="en" sz="1400">
                <a:solidFill>
                  <a:schemeClr val="dk1"/>
                </a:solidFill>
              </a:rPr>
              <a:t> for CPU-bound tasks in standard Python (CPython).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The GIL is often </a:t>
            </a:r>
            <a:r>
              <a:rPr b="1" lang="en" sz="1400">
                <a:solidFill>
                  <a:schemeClr val="dk1"/>
                </a:solidFill>
              </a:rPr>
              <a:t>released</a:t>
            </a:r>
            <a:r>
              <a:rPr lang="en" sz="1400">
                <a:solidFill>
                  <a:schemeClr val="dk1"/>
                </a:solidFill>
              </a:rPr>
              <a:t> when a thread is waiting for I/O, allowing concurrency.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GIL and Multiprocessing: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b="1"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Processes in Python have their own interpreters and memory spaces, and therefore </a:t>
            </a:r>
            <a:r>
              <a:rPr b="1" lang="en" sz="1400">
                <a:solidFill>
                  <a:schemeClr val="dk1"/>
                </a:solidFill>
              </a:rPr>
              <a:t>bypass the GIL</a:t>
            </a:r>
            <a:r>
              <a:rPr lang="en" sz="1400">
                <a:solidFill>
                  <a:schemeClr val="dk1"/>
                </a:solidFill>
              </a:rPr>
              <a:t>.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multiprocessing</a:t>
            </a:r>
            <a:r>
              <a:rPr lang="en" sz="1400">
                <a:solidFill>
                  <a:schemeClr val="dk1"/>
                </a:solidFill>
              </a:rPr>
              <a:t> provides true parallelism.</a:t>
            </a:r>
            <a:endParaRPr b="1" sz="1400">
              <a:solidFill>
                <a:schemeClr val="dk1"/>
              </a:solidFill>
            </a:endParaRPr>
          </a:p>
        </p:txBody>
      </p:sp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Python Global Interpreter Lock (GIL)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Synchronous Server - Threaded Server Concept</a:t>
            </a:r>
            <a:endParaRPr sz="2600"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</a:t>
            </a:r>
            <a:r>
              <a:rPr lang="en" sz="1600">
                <a:solidFill>
                  <a:schemeClr val="dk1"/>
                </a:solidFill>
              </a:rPr>
              <a:t>he server </a:t>
            </a:r>
            <a:r>
              <a:rPr b="1" lang="en" sz="1600">
                <a:solidFill>
                  <a:schemeClr val="dk1"/>
                </a:solidFill>
              </a:rPr>
              <a:t>creates a new thread</a:t>
            </a:r>
            <a:r>
              <a:rPr lang="en" sz="1600">
                <a:solidFill>
                  <a:schemeClr val="dk1"/>
                </a:solidFill>
              </a:rPr>
              <a:t> per incoming connection.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Threads can run in parallel (time-sliced) within the same process, managed by the operating system.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100" y="1017725"/>
            <a:ext cx="381067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 </a:t>
            </a:r>
            <a:r>
              <a:rPr lang="en" sz="2600"/>
              <a:t>Threaded Server - Implementation</a:t>
            </a:r>
            <a:endParaRPr sz="2600"/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Basic Implementation (Conceptual):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Server listens for connections.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On new connection, create a new thread.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Thread handles the request synchronously (blocks until done).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57" name="Google Shape;1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2475"/>
            <a:ext cx="4267200" cy="3468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 Threaded Server - Vulnerability</a:t>
            </a:r>
            <a:endParaRPr sz="2600"/>
          </a:p>
        </p:txBody>
      </p:sp>
      <p:sp>
        <p:nvSpPr>
          <p:cNvPr id="163" name="Google Shape;16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Denial-of-Service (DoS) Attack:</a:t>
            </a:r>
            <a:r>
              <a:rPr lang="en" sz="1600">
                <a:solidFill>
                  <a:schemeClr val="dk1"/>
                </a:solidFill>
              </a:rPr>
              <a:t> An attack that aims to overwhelm a server, making it unavailable to legitimate users.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What happens?</a:t>
            </a:r>
            <a:r>
              <a:rPr lang="en" sz="1600">
                <a:solidFill>
                  <a:schemeClr val="dk1"/>
                </a:solidFill>
              </a:rPr>
              <a:t> The server keeps creating new threads for each request.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Problem:</a:t>
            </a:r>
            <a:r>
              <a:rPr lang="en" sz="1600">
                <a:solidFill>
                  <a:schemeClr val="dk1"/>
                </a:solidFill>
              </a:rPr>
              <a:t> Thread creation has overhead. Creating too many threads quickly exhausts server resources (memory, CPU context switching), leading to slowdowns and crashes.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 Threaded Server - Resource management</a:t>
            </a:r>
            <a:endParaRPr sz="2600"/>
          </a:p>
        </p:txBody>
      </p:sp>
      <p:sp>
        <p:nvSpPr>
          <p:cNvPr id="169" name="Google Shape;16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Thread Pool Concept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Instead of creating a new thread for each request, use a </a:t>
            </a:r>
            <a:r>
              <a:rPr b="1" lang="en" sz="1600">
                <a:solidFill>
                  <a:schemeClr val="dk1"/>
                </a:solidFill>
              </a:rPr>
              <a:t>pool of pre-created threads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Requests are submitted to the pool, and a thread from the pool is assigned to handle it.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Resource Management:</a:t>
            </a:r>
            <a:r>
              <a:rPr lang="en" sz="1600">
                <a:solidFill>
                  <a:schemeClr val="dk1"/>
                </a:solidFill>
              </a:rPr>
              <a:t> Limits the number of threads, preventing uncontrolled thread creation and resource exhaustion.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Scalability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today's digital world, services need to handle </a:t>
            </a:r>
            <a:r>
              <a:rPr b="1" lang="en">
                <a:solidFill>
                  <a:schemeClr val="dk1"/>
                </a:solidFill>
              </a:rPr>
              <a:t>many requests at once</a:t>
            </a:r>
            <a:r>
              <a:rPr lang="en">
                <a:solidFill>
                  <a:schemeClr val="dk1"/>
                </a:solidFill>
              </a:rPr>
              <a:t>. Think websites, apps, APIs – all serving numerous users simultaneously.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Scalability</a:t>
            </a:r>
            <a:r>
              <a:rPr lang="en">
                <a:solidFill>
                  <a:schemeClr val="dk1"/>
                </a:solidFill>
              </a:rPr>
              <a:t> is the ability of a system to handle increasing amounts of work, or to be easily expanded to accommodate growth. In our context, it's about serving more requests without slowing down.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Basic Implementation (Conceptual)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Create a fixed-size thread pool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Accept Connection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Submit request to the threadpool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After the request is handled, the thread returns to the pool.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 Threaded Server - Thread pools</a:t>
            </a:r>
            <a:endParaRPr sz="2600"/>
          </a:p>
        </p:txBody>
      </p:sp>
      <p:pic>
        <p:nvPicPr>
          <p:cNvPr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6475"/>
            <a:ext cx="4267201" cy="3412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Multi Threaded Server - Thread pools trade-off</a:t>
            </a:r>
            <a:endParaRPr sz="2600"/>
          </a:p>
        </p:txBody>
      </p:sp>
      <p:sp>
        <p:nvSpPr>
          <p:cNvPr id="182" name="Google Shape;18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Benefits of Thread Pools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Resource Management:</a:t>
            </a:r>
            <a:r>
              <a:rPr lang="en" sz="1400">
                <a:solidFill>
                  <a:schemeClr val="dk1"/>
                </a:solidFill>
              </a:rPr>
              <a:t> Controls thread creation, prevents DoS from thread exhaustion.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Reduced Overhead:</a:t>
            </a:r>
            <a:r>
              <a:rPr lang="en" sz="1400">
                <a:solidFill>
                  <a:schemeClr val="dk1"/>
                </a:solidFill>
              </a:rPr>
              <a:t> Reusing threads is more efficient than creating new ones for each request.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Improved Responsiveness:</a:t>
            </a:r>
            <a:r>
              <a:rPr lang="en" sz="1400">
                <a:solidFill>
                  <a:schemeClr val="dk1"/>
                </a:solidFill>
              </a:rPr>
              <a:t> Server is more responsive under moderate load.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Limitations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Thread-Based:</a:t>
            </a:r>
            <a:r>
              <a:rPr lang="en" sz="1400">
                <a:solidFill>
                  <a:schemeClr val="dk1"/>
                </a:solidFill>
              </a:rPr>
              <a:t> Context switching overhead can become a bottleneck under very high load.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Limited Parallelism:</a:t>
            </a:r>
            <a:r>
              <a:rPr lang="en" sz="1400">
                <a:solidFill>
                  <a:schemeClr val="dk1"/>
                </a:solidFill>
              </a:rPr>
              <a:t> GIL still limits true parallelism for CPU-bound tasks within the pool.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Limited </a:t>
            </a:r>
            <a:r>
              <a:rPr b="1" lang="en" sz="1400">
                <a:solidFill>
                  <a:schemeClr val="dk1"/>
                </a:solidFill>
              </a:rPr>
              <a:t>Scalability</a:t>
            </a:r>
            <a:r>
              <a:rPr b="1" lang="en" sz="1400">
                <a:solidFill>
                  <a:schemeClr val="dk1"/>
                </a:solidFill>
              </a:rPr>
              <a:t>:</a:t>
            </a:r>
            <a:r>
              <a:rPr lang="en" sz="1400">
                <a:solidFill>
                  <a:schemeClr val="dk1"/>
                </a:solidFill>
              </a:rPr>
              <a:t> Thread pools have a fixed size, so they can still be overwhelmed if the request rate is extremely high.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Process Pool Server - True Parallelism</a:t>
            </a:r>
            <a:endParaRPr sz="2600"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Use a </a:t>
            </a:r>
            <a:r>
              <a:rPr b="1" lang="en" sz="1600">
                <a:solidFill>
                  <a:schemeClr val="dk1"/>
                </a:solidFill>
              </a:rPr>
              <a:t>pool of processes</a:t>
            </a:r>
            <a:r>
              <a:rPr lang="en" sz="1600">
                <a:solidFill>
                  <a:schemeClr val="dk1"/>
                </a:solidFill>
              </a:rPr>
              <a:t> instead of threads.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Each process has its own Python interpreter and memory space, </a:t>
            </a:r>
            <a:r>
              <a:rPr b="1" lang="en" sz="1600">
                <a:solidFill>
                  <a:schemeClr val="dk1"/>
                </a:solidFill>
              </a:rPr>
              <a:t>bypassing the GIL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Enables </a:t>
            </a:r>
            <a:r>
              <a:rPr b="1" lang="en" sz="1600">
                <a:solidFill>
                  <a:schemeClr val="dk1"/>
                </a:solidFill>
              </a:rPr>
              <a:t>true parallelism</a:t>
            </a:r>
            <a:r>
              <a:rPr lang="en" sz="1600">
                <a:solidFill>
                  <a:schemeClr val="dk1"/>
                </a:solidFill>
              </a:rPr>
              <a:t> for CPU-bound tasks by utilizing multiple CPU cores fully.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Implementation (Conceptual)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Similar to thread pool, but creates a pool of processes.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Suitable for CPU-intensive request handling.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Process Pool Server - True Parallelism</a:t>
            </a:r>
            <a:endParaRPr sz="2600"/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When to Consider Process Pools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If your server tasks are </a:t>
            </a:r>
            <a:r>
              <a:rPr b="1" lang="en" sz="1400">
                <a:solidFill>
                  <a:schemeClr val="dk1"/>
                </a:solidFill>
              </a:rPr>
              <a:t>CPU-bound</a:t>
            </a:r>
            <a:r>
              <a:rPr lang="en" sz="1400">
                <a:solidFill>
                  <a:schemeClr val="dk1"/>
                </a:solidFill>
              </a:rPr>
              <a:t> (e.g., heavy computations, data processing).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Need to fully utilize multi-core CPUs for performance.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Trade-offs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Higher Overhead:</a:t>
            </a:r>
            <a:r>
              <a:rPr lang="en" sz="1400">
                <a:solidFill>
                  <a:schemeClr val="dk1"/>
                </a:solidFill>
              </a:rPr>
              <a:t> Process creation is generally more resource-intensive than thread creation.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Inter-Process Communication (IPC):</a:t>
            </a:r>
            <a:r>
              <a:rPr lang="en" sz="1400">
                <a:solidFill>
                  <a:schemeClr val="dk1"/>
                </a:solidFill>
              </a:rPr>
              <a:t> Sharing data between processes is more complex than between threads in the same process.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Not ideal for I/O-bound tasks:</a:t>
            </a:r>
            <a:r>
              <a:rPr lang="en" sz="1400">
                <a:solidFill>
                  <a:schemeClr val="dk1"/>
                </a:solidFill>
              </a:rPr>
              <a:t> Overhead of processes might outweigh the benefits for tasks that are primarily waiting for I/O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Asynchronous Server</a:t>
            </a:r>
            <a:endParaRPr b="1" sz="3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Asynchronous Server - </a:t>
            </a:r>
            <a:r>
              <a:rPr lang="en" sz="2600"/>
              <a:t>Event Loops</a:t>
            </a:r>
            <a:endParaRPr sz="2600"/>
          </a:p>
        </p:txBody>
      </p: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311700" y="1152475"/>
            <a:ext cx="8520600" cy="35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Uses a </a:t>
            </a:r>
            <a:r>
              <a:rPr b="1" lang="en" sz="1500">
                <a:solidFill>
                  <a:schemeClr val="dk1"/>
                </a:solidFill>
              </a:rPr>
              <a:t>single thread</a:t>
            </a:r>
            <a:r>
              <a:rPr lang="en" sz="1500">
                <a:solidFill>
                  <a:schemeClr val="dk1"/>
                </a:solidFill>
              </a:rPr>
              <a:t> and an </a:t>
            </a:r>
            <a:r>
              <a:rPr b="1" lang="en" sz="1500">
                <a:solidFill>
                  <a:schemeClr val="dk1"/>
                </a:solidFill>
              </a:rPr>
              <a:t>event loop</a:t>
            </a:r>
            <a:r>
              <a:rPr lang="en" sz="1500">
                <a:solidFill>
                  <a:schemeClr val="dk1"/>
                </a:solidFill>
              </a:rPr>
              <a:t> to handle multiple requests </a:t>
            </a:r>
            <a:r>
              <a:rPr b="1" lang="en" sz="1500">
                <a:solidFill>
                  <a:schemeClr val="dk1"/>
                </a:solidFill>
              </a:rPr>
              <a:t>concurrently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Non-Blocking I/O:</a:t>
            </a:r>
            <a:r>
              <a:rPr lang="en" sz="1500">
                <a:solidFill>
                  <a:schemeClr val="dk1"/>
                </a:solidFill>
              </a:rPr>
              <a:t> Instead of blocking and waiting for I/O operations to complete, the server initiates the I/O and then moves on to handle other tasks.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Event Loop:</a:t>
            </a:r>
            <a:r>
              <a:rPr lang="en" sz="1500">
                <a:solidFill>
                  <a:schemeClr val="dk1"/>
                </a:solidFill>
              </a:rPr>
              <a:t> Monitors for I/O events (data ready to be read, socket ready to write, timers expiring). When an event occurs, the event loop dispatches the appropriate task to handle it.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sync</a:t>
            </a:r>
            <a:r>
              <a:rPr b="1" lang="en" sz="1500">
                <a:solidFill>
                  <a:schemeClr val="dk1"/>
                </a:solidFill>
              </a:rPr>
              <a:t> and </a:t>
            </a:r>
            <a:r>
              <a:rPr b="1"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await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keywords enable writing asynchronous code.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</a:t>
            </a:r>
            <a:r>
              <a:rPr lang="en" sz="1500">
                <a:solidFill>
                  <a:schemeClr val="dk1"/>
                </a:solidFill>
              </a:rPr>
              <a:t> defines a coroutine (a function that can be paused and resumed)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await</a:t>
            </a:r>
            <a:r>
              <a:rPr lang="en" sz="1500">
                <a:solidFill>
                  <a:schemeClr val="dk1"/>
                </a:solidFill>
              </a:rPr>
              <a:t> pauses execution until an I/O operation completes, without blocking the entire thread.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Cooperative Multitasking:</a:t>
            </a:r>
            <a:r>
              <a:rPr lang="en" sz="1500">
                <a:solidFill>
                  <a:schemeClr val="dk1"/>
                </a:solidFill>
              </a:rPr>
              <a:t> Tasks voluntarily yield control back to the event loop when they are waiting for I/O, allowing other tasks to run.</a:t>
            </a:r>
            <a:endParaRPr b="1"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Asynchronous Server - Implementation</a:t>
            </a:r>
            <a:endParaRPr sz="2600"/>
          </a:p>
        </p:txBody>
      </p:sp>
      <p:sp>
        <p:nvSpPr>
          <p:cNvPr id="211" name="Google Shape;211;p38"/>
          <p:cNvSpPr txBox="1"/>
          <p:nvPr>
            <p:ph idx="1" type="body"/>
          </p:nvPr>
        </p:nvSpPr>
        <p:spPr>
          <a:xfrm>
            <a:off x="311700" y="1152475"/>
            <a:ext cx="4260300" cy="35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Basic Implementation (Conceptual)</a:t>
            </a:r>
            <a:endParaRPr sz="1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Server starts an event loop</a:t>
            </a:r>
            <a:endParaRPr sz="1400">
              <a:solidFill>
                <a:srgbClr val="1F232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Defines asynchronous request handlers</a:t>
            </a:r>
            <a:endParaRPr sz="1400">
              <a:solidFill>
                <a:srgbClr val="1F232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When a request comes in, an asynchronous handler is scheduled to run in the event loop</a:t>
            </a:r>
            <a:endParaRPr sz="1400">
              <a:solidFill>
                <a:srgbClr val="1F232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When the handler encounters an await, it yields control to the event loop and is put on a waiting queue</a:t>
            </a:r>
            <a:endParaRPr sz="1400">
              <a:solidFill>
                <a:srgbClr val="1F232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The event loop picks up a ready task</a:t>
            </a:r>
            <a:endParaRPr sz="1400">
              <a:solidFill>
                <a:srgbClr val="1F2328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400"/>
              <a:buAutoNum type="arabicPeriod"/>
            </a:pPr>
            <a:r>
              <a:rPr lang="en" sz="1400">
                <a:solidFill>
                  <a:srgbClr val="1F2328"/>
                </a:solidFill>
              </a:rPr>
              <a:t>When the I/O operation completes, the event loop resumes the paused handler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12" name="Google Shape;2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2475"/>
            <a:ext cx="423614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Asynchronous Server - How Concurrency is Achieved?</a:t>
            </a:r>
            <a:endParaRPr sz="2500"/>
          </a:p>
        </p:txBody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Cooperative Multitasking:</a:t>
            </a:r>
            <a:r>
              <a:rPr lang="en" sz="1600">
                <a:solidFill>
                  <a:schemeClr val="dk1"/>
                </a:solidFill>
              </a:rPr>
              <a:t> Tasks cooperate by yielding control, allowing efficient use of a single thread.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Event Loop Efficiency:</a:t>
            </a:r>
            <a:r>
              <a:rPr lang="en" sz="1600">
                <a:solidFill>
                  <a:schemeClr val="dk1"/>
                </a:solidFill>
              </a:rPr>
              <a:t> The event loop is highly efficient at managing and dispatching tasks based on I/O events.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Non-Blocking I/O:</a:t>
            </a:r>
            <a:r>
              <a:rPr lang="en" sz="1600">
                <a:solidFill>
                  <a:schemeClr val="dk1"/>
                </a:solidFill>
              </a:rPr>
              <a:t> The key is non-blocking I/O operations. Asynchronous libraries use non-blocking system calls, so the thread doesn't get stuck waiting.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No Thread Overhead:</a:t>
            </a:r>
            <a:r>
              <a:rPr lang="en" sz="1600">
                <a:solidFill>
                  <a:schemeClr val="dk1"/>
                </a:solidFill>
              </a:rPr>
              <a:t> Avoids the overhead of thread creation and context switching.</a:t>
            </a:r>
            <a:endParaRPr sz="1600">
              <a:solidFill>
                <a:srgbClr val="1F2328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Setup - Server</a:t>
            </a:r>
            <a:endParaRPr/>
          </a:p>
        </p:txBody>
      </p:sp>
      <p:sp>
        <p:nvSpPr>
          <p:cNvPr id="229" name="Google Shape;229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web server listens on TCP sockets to handle either CPU-bound or I/O-bound tasks.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Five variants of this server are available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Single Threaded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Multi Threaded Server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Multi Threaded </a:t>
            </a:r>
            <a:r>
              <a:rPr lang="en"/>
              <a:t>Server - With thread pools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Asynchronous Server - Using I/O Multiplexing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Asynchronous Server - Using Asyncio library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Scalability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lab explores two fundamental approaches to building scalable systems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Concurrency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Parallelism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We'll use Python to implement and compare different server models, understanding their strengths and weaknesses in handling client requests.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Setup - Client</a:t>
            </a:r>
            <a:endParaRPr/>
          </a:p>
        </p:txBody>
      </p:sp>
      <p:sp>
        <p:nvSpPr>
          <p:cNvPr id="235" name="Google Shape;235;p4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Apache JMeter allows users to simulate multiple users accessing a service simultaneously, enabling the assessment of performance under different load conditions.</a:t>
            </a:r>
            <a:endParaRPr/>
          </a:p>
        </p:txBody>
      </p:sp>
      <p:pic>
        <p:nvPicPr>
          <p:cNvPr id="236" name="Google Shape;2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600" y="445023"/>
            <a:ext cx="3070275" cy="30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2"/>
          <p:cNvSpPr txBox="1"/>
          <p:nvPr/>
        </p:nvSpPr>
        <p:spPr>
          <a:xfrm>
            <a:off x="5589875" y="4727550"/>
            <a:ext cx="267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Credits: apache.org</a:t>
            </a:r>
            <a:endParaRPr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Results - CPU Bound Task</a:t>
            </a:r>
            <a:endParaRPr/>
          </a:p>
        </p:txBody>
      </p:sp>
      <p:graphicFrame>
        <p:nvGraphicFramePr>
          <p:cNvPr id="243" name="Google Shape;243;p43"/>
          <p:cNvGraphicFramePr/>
          <p:nvPr/>
        </p:nvGraphicFramePr>
        <p:xfrm>
          <a:off x="31170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{E4C0E76E-35F0-45AE-B875-A7FA933A5C42}</a:tableStyleId>
              </a:tblPr>
              <a:tblGrid>
                <a:gridCol w="1420100"/>
                <a:gridCol w="1420100"/>
                <a:gridCol w="1420100"/>
                <a:gridCol w="1420100"/>
                <a:gridCol w="1420100"/>
                <a:gridCol w="1420100"/>
              </a:tblGrid>
              <a:tr h="743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Concurrent Users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Server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Throughput (req / 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Min.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Avg.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Threadpool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13.7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14.3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28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28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28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32.3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80</a:t>
                      </a:r>
                      <a:endParaRPr b="1"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266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189</a:t>
                      </a:r>
                      <a:endParaRPr b="1"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32.3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110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266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190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36.8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385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2636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1467</a:t>
                      </a:r>
                      <a:endParaRPr b="1"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38.1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97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2568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1754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38.6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394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25583</a:t>
                      </a:r>
                      <a:endParaRPr b="1"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12935</a:t>
                      </a:r>
                      <a:endParaRPr b="1"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29.5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56</a:t>
                      </a:r>
                      <a:endParaRPr b="1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33799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14509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Results - I/O Bound Task</a:t>
            </a:r>
            <a:endParaRPr/>
          </a:p>
        </p:txBody>
      </p:sp>
      <p:graphicFrame>
        <p:nvGraphicFramePr>
          <p:cNvPr id="249" name="Google Shape;249;p44"/>
          <p:cNvGraphicFramePr/>
          <p:nvPr/>
        </p:nvGraphicFramePr>
        <p:xfrm>
          <a:off x="31170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{E4C0E76E-35F0-45AE-B875-A7FA933A5C42}</a:tableStyleId>
              </a:tblPr>
              <a:tblGrid>
                <a:gridCol w="1420100"/>
                <a:gridCol w="1420100"/>
                <a:gridCol w="1420100"/>
                <a:gridCol w="1420100"/>
                <a:gridCol w="1420100"/>
                <a:gridCol w="1420100"/>
              </a:tblGrid>
              <a:tr h="743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Concurrent Users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Server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Throughput (req / 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Min.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Max.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Avg. Response Time (ms)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15031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15031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15031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15030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15030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15030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15043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15119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15043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15036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15079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15042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15156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15383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15278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149*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15282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12524*</a:t>
                      </a:r>
                      <a:endParaRPr/>
                    </a:p>
                  </a:txBody>
                  <a:tcPr marT="91425" marB="91425" marR="91425" marL="91425" anchor="ctr"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80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1000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Threadpool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51.9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15127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18679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16680</a:t>
                      </a:r>
                      <a:endParaRPr/>
                    </a:p>
                  </a:txBody>
                  <a:tcPr marT="91425" marB="91425" marR="91425" marL="91425" anchor="ctr"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58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Asyncio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52.8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460*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18780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8891*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Real-World Servers</a:t>
            </a:r>
            <a:endParaRPr sz="25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Real-World Servers - </a:t>
            </a:r>
            <a:r>
              <a:rPr lang="en" sz="2500"/>
              <a:t>Apache HTTP Server (via XAMPP)</a:t>
            </a:r>
            <a:endParaRPr sz="2500"/>
          </a:p>
        </p:txBody>
      </p:sp>
      <p:sp>
        <p:nvSpPr>
          <p:cNvPr id="260" name="Google Shape;260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</a:rPr>
              <a:t>Widely Used Web Server:</a:t>
            </a:r>
            <a:r>
              <a:rPr lang="en" sz="1500">
                <a:solidFill>
                  <a:schemeClr val="dk1"/>
                </a:solidFill>
              </a:rPr>
              <a:t> One of the most popular web servers historically.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</a:rPr>
              <a:t>Architecture: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MPMs (Multi-Processing Modules):</a:t>
            </a:r>
            <a:r>
              <a:rPr lang="en" sz="1500">
                <a:solidFill>
                  <a:schemeClr val="dk1"/>
                </a:solidFill>
              </a:rPr>
              <a:t> Apache uses MPMs to handle concurrency.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Prefork</a:t>
            </a:r>
            <a:r>
              <a:rPr b="1" lang="en" sz="1500">
                <a:solidFill>
                  <a:schemeClr val="dk1"/>
                </a:solidFill>
              </a:rPr>
              <a:t> MPM:</a:t>
            </a:r>
            <a:r>
              <a:rPr lang="en" sz="1500">
                <a:solidFill>
                  <a:schemeClr val="dk1"/>
                </a:solidFill>
              </a:rPr>
              <a:t> Creates multiple processes at startup. Each process handles one request at a time (process-based concurrency) → Older, less efficient for high concurrency.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500">
                <a:solidFill>
                  <a:schemeClr val="dk1"/>
                </a:solidFill>
              </a:rPr>
              <a:t>Worker MPM:</a:t>
            </a:r>
            <a:r>
              <a:rPr lang="en" sz="1500">
                <a:solidFill>
                  <a:schemeClr val="dk1"/>
                </a:solidFill>
              </a:rPr>
              <a:t> Uses multiple threads within each process. More efficient than pre-fork, but still thread-based within processes.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1"/>
                </a:solidFill>
              </a:rPr>
              <a:t>XAMPP:</a:t>
            </a:r>
            <a:r>
              <a:rPr lang="en" sz="1500">
                <a:solidFill>
                  <a:schemeClr val="dk1"/>
                </a:solidFill>
              </a:rPr>
              <a:t> A free, easy-to-install package (Apache, MySQL, PHP) – great for experimenting with Apache locally.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Real-World Servers - </a:t>
            </a:r>
            <a:r>
              <a:rPr lang="en" sz="2500"/>
              <a:t>Tomcat</a:t>
            </a:r>
            <a:endParaRPr sz="2500"/>
          </a:p>
        </p:txBody>
      </p:sp>
      <p:sp>
        <p:nvSpPr>
          <p:cNvPr id="266" name="Google Shape;266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Java Servlet Container:</a:t>
            </a:r>
            <a:r>
              <a:rPr lang="en" sz="1600">
                <a:solidFill>
                  <a:schemeClr val="dk1"/>
                </a:solidFill>
              </a:rPr>
              <a:t> Primarily used to run Java web applications (Servlets, JSPs).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Threading Model:</a:t>
            </a:r>
            <a:r>
              <a:rPr lang="en" sz="1600">
                <a:solidFill>
                  <a:schemeClr val="dk1"/>
                </a:solidFill>
              </a:rPr>
              <a:t> Tomcat is </a:t>
            </a:r>
            <a:r>
              <a:rPr b="1" lang="en" sz="1600">
                <a:solidFill>
                  <a:schemeClr val="dk1"/>
                </a:solidFill>
              </a:rPr>
              <a:t>multi-threaded</a:t>
            </a:r>
            <a:r>
              <a:rPr lang="en" sz="1600">
                <a:solidFill>
                  <a:schemeClr val="dk1"/>
                </a:solidFill>
              </a:rPr>
              <a:t>. It uses a thread pool to handle incoming requests.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Java's Threading:</a:t>
            </a:r>
            <a:r>
              <a:rPr lang="en" sz="1600">
                <a:solidFill>
                  <a:schemeClr val="dk1"/>
                </a:solidFill>
              </a:rPr>
              <a:t> Java's threading model is different from Python's and is not affected by the GIL in the same way.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Java threads can achieve true parallelism on multi-core systems for both CPU-bound and I/O-bound tasks.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Real-World Servers - NGINX</a:t>
            </a:r>
            <a:endParaRPr sz="2500"/>
          </a:p>
        </p:txBody>
      </p:sp>
      <p:sp>
        <p:nvSpPr>
          <p:cNvPr id="272" name="Google Shape;272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Modern Web Server &amp; Reverse Proxy:</a:t>
            </a:r>
            <a:r>
              <a:rPr lang="en" sz="1600">
                <a:solidFill>
                  <a:schemeClr val="dk1"/>
                </a:solidFill>
              </a:rPr>
              <a:t> Known for its high performance and efficiency, especially in handling large numbers of concurrent connections.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Event-Driven Architecture:</a:t>
            </a:r>
            <a:r>
              <a:rPr lang="en" sz="1600">
                <a:solidFill>
                  <a:schemeClr val="dk1"/>
                </a:solidFill>
              </a:rPr>
              <a:t> NGINX is built on an </a:t>
            </a:r>
            <a:r>
              <a:rPr b="1" lang="en" sz="1600">
                <a:solidFill>
                  <a:schemeClr val="dk1"/>
                </a:solidFill>
              </a:rPr>
              <a:t>event-driven, asynchronous,</a:t>
            </a:r>
            <a:r>
              <a:rPr b="1" lang="en" sz="1600">
                <a:solidFill>
                  <a:schemeClr val="dk1"/>
                </a:solidFill>
              </a:rPr>
              <a:t> </a:t>
            </a:r>
            <a:r>
              <a:rPr b="1" lang="en" sz="1600">
                <a:solidFill>
                  <a:schemeClr val="dk1"/>
                </a:solidFill>
              </a:rPr>
              <a:t>non-blocking architecture</a:t>
            </a:r>
            <a:r>
              <a:rPr lang="en" sz="1600">
                <a:solidFill>
                  <a:schemeClr val="dk1"/>
                </a:solidFill>
              </a:rPr>
              <a:t>, similar in concept to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asyncio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Highly Scalable:</a:t>
            </a:r>
            <a:r>
              <a:rPr lang="en" sz="1600">
                <a:solidFill>
                  <a:schemeClr val="dk1"/>
                </a:solidFill>
              </a:rPr>
              <a:t> Designed to handle massive concurrency with minimal resource usage.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Reverse Proxy &amp; Load Balancer:</a:t>
            </a:r>
            <a:r>
              <a:rPr lang="en" sz="1600">
                <a:solidFill>
                  <a:schemeClr val="dk1"/>
                </a:solidFill>
              </a:rPr>
              <a:t> Often used as a reverse proxy in front of application servers (like Apache or Tomcat) to handle incoming client connections, load balancing, and static content serving.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9"/>
          <p:cNvSpPr txBox="1"/>
          <p:nvPr>
            <p:ph idx="1" type="body"/>
          </p:nvPr>
        </p:nvSpPr>
        <p:spPr>
          <a:xfrm>
            <a:off x="2032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Single-threaded servers are not scalable</a:t>
            </a:r>
            <a:r>
              <a:rPr lang="en" sz="1600">
                <a:solidFill>
                  <a:schemeClr val="dk1"/>
                </a:solidFill>
              </a:rPr>
              <a:t> for handling concurrent requests.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Threaded servers offer concurrency</a:t>
            </a:r>
            <a:r>
              <a:rPr lang="en" sz="1600">
                <a:solidFill>
                  <a:schemeClr val="dk1"/>
                </a:solidFill>
              </a:rPr>
              <a:t> but are vulnerable to DoS and have overhead.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Thread pools improve resource management</a:t>
            </a:r>
            <a:r>
              <a:rPr lang="en" sz="1600">
                <a:solidFill>
                  <a:schemeClr val="dk1"/>
                </a:solidFill>
              </a:rPr>
              <a:t> in threaded servers.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Process pools enable true parallelism</a:t>
            </a:r>
            <a:r>
              <a:rPr lang="en" sz="1600">
                <a:solidFill>
                  <a:schemeClr val="dk1"/>
                </a:solidFill>
              </a:rPr>
              <a:t> but have higher overhead.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Asynchronous servers (like </a:t>
            </a:r>
            <a:r>
              <a:rPr b="1"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asyncio</a:t>
            </a:r>
            <a:r>
              <a:rPr b="1" lang="en" sz="1600">
                <a:solidFill>
                  <a:schemeClr val="dk1"/>
                </a:solidFill>
              </a:rPr>
              <a:t>) provide highly efficient concurrency</a:t>
            </a:r>
            <a:r>
              <a:rPr lang="en" sz="1600">
                <a:solidFill>
                  <a:schemeClr val="dk1"/>
                </a:solidFill>
              </a:rPr>
              <a:t> for I/O-bound tasks using a single thread and an event loop.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Industry servers like </a:t>
            </a:r>
            <a:r>
              <a:rPr b="1" lang="en" sz="1600">
                <a:solidFill>
                  <a:schemeClr val="dk1"/>
                </a:solidFill>
              </a:rPr>
              <a:t>NGINX </a:t>
            </a:r>
            <a:r>
              <a:rPr lang="en" sz="1600">
                <a:solidFill>
                  <a:schemeClr val="dk1"/>
                </a:solidFill>
              </a:rPr>
              <a:t>utilize event-driven architectures for </a:t>
            </a:r>
            <a:r>
              <a:rPr b="1" lang="en" sz="1600">
                <a:solidFill>
                  <a:schemeClr val="dk1"/>
                </a:solidFill>
              </a:rPr>
              <a:t>massive scalability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8" name="Google Shape;27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Conclusion - </a:t>
            </a:r>
            <a:r>
              <a:rPr lang="en" sz="2500"/>
              <a:t>Key Takeaways</a:t>
            </a:r>
            <a:endParaRPr sz="25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0"/>
          <p:cNvSpPr txBox="1"/>
          <p:nvPr>
            <p:ph idx="1" type="body"/>
          </p:nvPr>
        </p:nvSpPr>
        <p:spPr>
          <a:xfrm>
            <a:off x="2032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I/O-bound tasks:</a:t>
            </a:r>
            <a:r>
              <a:rPr lang="en" sz="1600">
                <a:solidFill>
                  <a:schemeClr val="dk1"/>
                </a:solidFill>
              </a:rPr>
              <a:t> Asynchronous servers are often the best choice.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CPU-bound tasks:</a:t>
            </a:r>
            <a:r>
              <a:rPr lang="en" sz="1600">
                <a:solidFill>
                  <a:schemeClr val="dk1"/>
                </a:solidFill>
              </a:rPr>
              <a:t> Process pools are necessary for true parallelism.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Hybrid scenarios:</a:t>
            </a:r>
            <a:r>
              <a:rPr lang="en" sz="1600">
                <a:solidFill>
                  <a:schemeClr val="dk1"/>
                </a:solidFill>
              </a:rPr>
              <a:t> Real-world systems often combine different approaches. For example, using NGINX as a front-end reverse proxy to handle connections and load balance requests to backend application servers (which might be threaded or asynchronous).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284" name="Google Shape;28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Conclusion - </a:t>
            </a:r>
            <a:r>
              <a:rPr lang="en" sz="2500"/>
              <a:t>Choosing the Right Approach</a:t>
            </a:r>
            <a:endParaRPr sz="25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 txBox="1"/>
          <p:nvPr>
            <p:ph idx="1" type="body"/>
          </p:nvPr>
        </p:nvSpPr>
        <p:spPr>
          <a:xfrm>
            <a:off x="2032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Concurrency vs Parallelism: The Main Differences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Concurrency Vs Parallelism! - ByteByteGo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Blocking Single Threaded Web Server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How async/await works in Python?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Async IO in Python: A Complete Walkthrough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8"/>
              </a:rPr>
              <a:t>Apache HTTP Server — Multi-process architecture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When is NodeJS Single-Threaded and when is it Multi-Threaded?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10"/>
              </a:rPr>
              <a:t>Nginx: The Swiss Army Knife of Web Servers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11"/>
              </a:rPr>
              <a:t>JMeter Performance Testing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90" name="Google Shape;29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References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6425" y="951075"/>
            <a:ext cx="3241350" cy="32413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type="title"/>
          </p:nvPr>
        </p:nvSpPr>
        <p:spPr>
          <a:xfrm>
            <a:off x="490250" y="450150"/>
            <a:ext cx="5206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Serving Problem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 Serving Problem - Introduction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What is the "Request Serving Problem"?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Multiple clients (users, browsers, apps) send multiple requests each to the server.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The server's job is to </a:t>
            </a:r>
            <a:r>
              <a:rPr b="1" lang="en" sz="1600">
                <a:solidFill>
                  <a:schemeClr val="dk1"/>
                </a:solidFill>
              </a:rPr>
              <a:t>process these requests</a:t>
            </a:r>
            <a:r>
              <a:rPr lang="en" sz="1600">
                <a:solidFill>
                  <a:schemeClr val="dk1"/>
                </a:solidFill>
              </a:rPr>
              <a:t> and send back </a:t>
            </a:r>
            <a:r>
              <a:rPr b="1" lang="en" sz="1600">
                <a:solidFill>
                  <a:schemeClr val="dk1"/>
                </a:solidFill>
              </a:rPr>
              <a:t>responses </a:t>
            </a:r>
            <a:r>
              <a:rPr lang="en" sz="1600">
                <a:solidFill>
                  <a:schemeClr val="dk1"/>
                </a:solidFill>
              </a:rPr>
              <a:t>to the corresponding client.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Challenge:</a:t>
            </a:r>
            <a:r>
              <a:rPr lang="en" sz="1600">
                <a:solidFill>
                  <a:schemeClr val="dk1"/>
                </a:solidFill>
              </a:rPr>
              <a:t> How to scale this to millions of clients/requests?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Request Serving Problem - </a:t>
            </a:r>
            <a:r>
              <a:rPr lang="en"/>
              <a:t>Introduction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I/O-Bound Scenarios:</a:t>
            </a:r>
            <a:endParaRPr b="1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Many server tasks are </a:t>
            </a:r>
            <a:r>
              <a:rPr b="1" lang="en" sz="1600">
                <a:solidFill>
                  <a:schemeClr val="dk1"/>
                </a:solidFill>
              </a:rPr>
              <a:t>I/O-bound</a:t>
            </a:r>
            <a:r>
              <a:rPr lang="en" sz="1600">
                <a:solidFill>
                  <a:schemeClr val="dk1"/>
                </a:solidFill>
              </a:rPr>
              <a:t>, like reading from a database, waiting for network data, accessing files.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Examples: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App Servers:</a:t>
            </a:r>
            <a:r>
              <a:rPr lang="en" sz="1600">
                <a:solidFill>
                  <a:schemeClr val="dk1"/>
                </a:solidFill>
              </a:rPr>
              <a:t> Waiting for data from databases, file systems, or external APIs.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API Gateways:</a:t>
            </a:r>
            <a:r>
              <a:rPr lang="en" sz="1600">
                <a:solidFill>
                  <a:schemeClr val="dk1"/>
                </a:solidFill>
              </a:rPr>
              <a:t> Forwarding requests, waiting for responses from BE services.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en" sz="1600">
                <a:solidFill>
                  <a:schemeClr val="dk1"/>
                </a:solidFill>
              </a:rPr>
              <a:t>Chat Servers:</a:t>
            </a:r>
            <a:r>
              <a:rPr lang="en" sz="1600">
                <a:solidFill>
                  <a:schemeClr val="dk1"/>
                </a:solidFill>
              </a:rPr>
              <a:t> Waiting for messages to be sent and received over the network.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490250" y="450150"/>
            <a:ext cx="53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Threaded Server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200" y="1017725"/>
            <a:ext cx="36304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Threaded Server - </a:t>
            </a:r>
            <a:r>
              <a:rPr lang="en"/>
              <a:t>Concept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 </a:t>
            </a:r>
            <a:r>
              <a:rPr b="1" lang="en" sz="1400">
                <a:solidFill>
                  <a:schemeClr val="dk1"/>
                </a:solidFill>
              </a:rPr>
              <a:t>single-threaded server</a:t>
            </a:r>
            <a:r>
              <a:rPr lang="en" sz="1400">
                <a:solidFill>
                  <a:schemeClr val="dk1"/>
                </a:solidFill>
              </a:rPr>
              <a:t> can only serve </a:t>
            </a:r>
            <a:r>
              <a:rPr b="1" lang="en" sz="1400">
                <a:solidFill>
                  <a:schemeClr val="dk1"/>
                </a:solidFill>
              </a:rPr>
              <a:t>one client at a time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It processes requests </a:t>
            </a:r>
            <a:r>
              <a:rPr b="1" lang="en" sz="1400">
                <a:solidFill>
                  <a:schemeClr val="dk1"/>
                </a:solidFill>
              </a:rPr>
              <a:t>sequentially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Basic Implementation (Conceptual):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Listens for an incoming connection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Accepts the connection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Handle the request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Waits for request completion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Send response back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Repeat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600" y="1017725"/>
            <a:ext cx="36304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Threaded Server - Implementation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A </a:t>
            </a:r>
            <a:r>
              <a:rPr b="1" lang="en" sz="1400">
                <a:solidFill>
                  <a:schemeClr val="dk1"/>
                </a:solidFill>
              </a:rPr>
              <a:t>single-threaded server</a:t>
            </a:r>
            <a:r>
              <a:rPr lang="en" sz="1400">
                <a:solidFill>
                  <a:schemeClr val="dk1"/>
                </a:solidFill>
              </a:rPr>
              <a:t> can only serve </a:t>
            </a:r>
            <a:r>
              <a:rPr b="1" lang="en" sz="1400">
                <a:solidFill>
                  <a:schemeClr val="dk1"/>
                </a:solidFill>
              </a:rPr>
              <a:t>one client at a time</a:t>
            </a:r>
            <a:r>
              <a:rPr lang="en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It processes requests </a:t>
            </a:r>
            <a:r>
              <a:rPr b="1" lang="en" sz="1400">
                <a:solidFill>
                  <a:schemeClr val="dk1"/>
                </a:solidFill>
              </a:rPr>
              <a:t>sequentially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Basic Implementation (Conceptual):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Listens for an incoming connection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Accepts the connection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Handle the request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Waits for request completion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Send response back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Repeat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41713"/>
            <a:ext cx="4267200" cy="2660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